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394" r:id="rId3"/>
    <p:sldId id="398" r:id="rId4"/>
    <p:sldId id="395" r:id="rId5"/>
    <p:sldId id="396" r:id="rId6"/>
    <p:sldId id="399" r:id="rId7"/>
    <p:sldId id="397" r:id="rId8"/>
    <p:sldId id="376" r:id="rId9"/>
    <p:sldId id="37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7" autoAdjust="0"/>
  </p:normalViewPr>
  <p:slideViewPr>
    <p:cSldViewPr showGuides="1">
      <p:cViewPr varScale="1">
        <p:scale>
          <a:sx n="87" d="100"/>
          <a:sy n="87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53A-A3A9-4785-8F95-13CA35C29A76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FFDE-72E4-4E33-A11F-D22F07A26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B8DE410C-548C-4175-A52F-A7A6DEA1EC1F}" type="datetime1">
              <a:rPr lang="en-US" smtClean="0"/>
              <a:pPr/>
              <a:t>3/25/2011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96C-4657-42E4-BA8F-2F4F6816E90D}" type="datetime1">
              <a:rPr lang="en-US" smtClean="0"/>
              <a:pPr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DCC5-ABBA-4500-9AB1-154014DA660B}" type="datetime1">
              <a:rPr lang="en-US" smtClean="0"/>
              <a:pPr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19C9BC-6667-4703-9427-B203200B4749}" type="datetime1">
              <a:rPr lang="en-US" smtClean="0"/>
              <a:pPr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08FE-5FDA-488B-9814-6E196D8A6300}" type="datetime1">
              <a:rPr lang="en-US" smtClean="0"/>
              <a:pPr/>
              <a:t>3/25/2011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8B83-1654-4051-B09A-2165CBE5FE3E}" type="datetime1">
              <a:rPr lang="en-US" smtClean="0"/>
              <a:pPr/>
              <a:t>3/25/2011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4800-D427-4FE6-A63D-7627C8050503}" type="datetime1">
              <a:rPr lang="en-US" smtClean="0"/>
              <a:pPr/>
              <a:t>3/25/2011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4CD7-0505-4D04-83B9-C92B22514E0B}" type="datetime1">
              <a:rPr lang="en-US" smtClean="0"/>
              <a:pPr/>
              <a:t>3/25/2011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2B2F-5AB0-45F0-A353-28B725C9D3B3}" type="datetime1">
              <a:rPr lang="en-US" smtClean="0"/>
              <a:pPr/>
              <a:t>3/25/2011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AD71F2-79F5-4BBD-B8F3-A63A44006ACD}" type="datetime1">
              <a:rPr lang="en-US" smtClean="0"/>
              <a:pPr/>
              <a:t>3/25/2011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Day 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Simultaneous Localization and Mapping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80BC-50EF-441E-9814-3AD4580E8883}" type="datetime1">
              <a:rPr lang="en-US" smtClean="0"/>
              <a:pPr/>
              <a:t>3/25/2011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3/25/2011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simultaneous localization and mapping</a:t>
            </a:r>
          </a:p>
          <a:p>
            <a:pPr lvl="1"/>
            <a:r>
              <a:rPr lang="en-US" dirty="0" smtClean="0"/>
              <a:t>one of the most fundamental problems in mobile robotics</a:t>
            </a:r>
          </a:p>
          <a:p>
            <a:r>
              <a:rPr lang="en-US" dirty="0" smtClean="0"/>
              <a:t>a robot is exploring an unknown static environment</a:t>
            </a:r>
          </a:p>
          <a:p>
            <a:pPr lvl="1"/>
            <a:r>
              <a:rPr lang="en-US" dirty="0" smtClean="0"/>
              <a:t>robot is given sensor measurements and control inputs</a:t>
            </a:r>
          </a:p>
          <a:p>
            <a:pPr lvl="2"/>
            <a:r>
              <a:rPr lang="en-US" dirty="0" smtClean="0"/>
              <a:t>does not have a map</a:t>
            </a:r>
          </a:p>
          <a:p>
            <a:pPr lvl="2"/>
            <a:r>
              <a:rPr lang="en-US" dirty="0" smtClean="0"/>
              <a:t>does not know its pose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3/25/2011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5715000" cy="228600"/>
          </a:xfrm>
        </p:spPr>
        <p:txBody>
          <a:bodyPr/>
          <a:lstStyle/>
          <a:p>
            <a:r>
              <a:rPr lang="en-US" dirty="0" smtClean="0"/>
              <a:t>E. </a:t>
            </a:r>
            <a:r>
              <a:rPr lang="en-US" dirty="0" err="1" smtClean="0"/>
              <a:t>Nebot</a:t>
            </a:r>
            <a:r>
              <a:rPr lang="en-US" dirty="0" smtClean="0"/>
              <a:t> http://www-personal.acfr.usyd.edu.au/nebot/victoria_park.htm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robot must acquire a map while simultaneously localizing itself relative to the map</a:t>
            </a:r>
          </a:p>
          <a:p>
            <a:pPr lvl="1"/>
            <a:r>
              <a:rPr lang="en-US" dirty="0" smtClean="0"/>
              <a:t>harder than just localizing</a:t>
            </a:r>
          </a:p>
          <a:p>
            <a:pPr lvl="2"/>
            <a:r>
              <a:rPr lang="en-US" dirty="0" smtClean="0"/>
              <a:t>has no map</a:t>
            </a:r>
          </a:p>
          <a:p>
            <a:pPr lvl="1"/>
            <a:r>
              <a:rPr lang="en-US" dirty="0" smtClean="0"/>
              <a:t>harder than just mapping</a:t>
            </a:r>
          </a:p>
          <a:p>
            <a:pPr lvl="2"/>
            <a:r>
              <a:rPr lang="en-US" dirty="0" smtClean="0"/>
              <a:t>does not know its pose</a:t>
            </a:r>
          </a:p>
          <a:p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62200"/>
            <a:ext cx="4289810" cy="38893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430" y="3429000"/>
            <a:ext cx="3711970" cy="28272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Online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3/25/2011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the online SLAM problem, we wish to estimate</a:t>
            </a:r>
          </a:p>
          <a:p>
            <a:pPr lvl="1"/>
            <a:r>
              <a:rPr lang="en-US" dirty="0" smtClean="0"/>
              <a:t>the current pose of the robot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and</a:t>
            </a:r>
          </a:p>
          <a:p>
            <a:pPr lvl="1"/>
            <a:r>
              <a:rPr lang="en-US" dirty="0" smtClean="0"/>
              <a:t>the map variables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/>
              <a:t> </a:t>
            </a:r>
          </a:p>
          <a:p>
            <a:r>
              <a:rPr lang="en-US" dirty="0" smtClean="0"/>
              <a:t>we are given</a:t>
            </a:r>
          </a:p>
          <a:p>
            <a:pPr lvl="1"/>
            <a:r>
              <a:rPr lang="en-US" dirty="0" smtClean="0"/>
              <a:t>the sensor measurements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{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dirty="0" smtClean="0"/>
              <a:t> and</a:t>
            </a:r>
          </a:p>
          <a:p>
            <a:pPr lvl="1"/>
            <a:r>
              <a:rPr lang="en-US" dirty="0" smtClean="0"/>
              <a:t>the control inputs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{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Online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3/25/2011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online SLAM problem is often expressed in a probabilistic framework</a:t>
            </a:r>
          </a:p>
          <a:p>
            <a:pPr lvl="1"/>
            <a:r>
              <a:rPr lang="en-US" dirty="0" smtClean="0"/>
              <a:t>compute the posterior probability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is the probability density function of the robot's current pose and the map given the history of sensor measurements and control inputs?</a:t>
            </a:r>
            <a:endParaRPr lang="en-US" dirty="0"/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3492500" y="2362200"/>
          <a:ext cx="2159000" cy="457200"/>
        </p:xfrm>
        <a:graphic>
          <a:graphicData uri="http://schemas.openxmlformats.org/presentationml/2006/ole">
            <p:oleObj spid="_x0000_s89090" name="Equation" r:id="rId3" imgW="107928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Landmark-Based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3/25/2011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252" y="882632"/>
            <a:ext cx="6409496" cy="53975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Simple Landmark-Based SLAM Problem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3/25/2011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given</a:t>
            </a:r>
          </a:p>
          <a:p>
            <a:pPr lvl="1"/>
            <a:r>
              <a:rPr lang="en-US" dirty="0" smtClean="0"/>
              <a:t>a directionless robot (i.e., don't care about orientation) that moves in controlled but noisy steps</a:t>
            </a:r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fixed landmarks</a:t>
            </a:r>
          </a:p>
          <a:p>
            <a:pPr lvl="1"/>
            <a:r>
              <a:rPr lang="en-US" dirty="0" smtClean="0"/>
              <a:t>the robot can measure all of the landmarks all of the time in a controlled </a:t>
            </a:r>
            <a:r>
              <a:rPr lang="en-US" dirty="0" smtClean="0"/>
              <a:t>order</a:t>
            </a:r>
          </a:p>
          <a:p>
            <a:pPr lvl="1"/>
            <a:r>
              <a:rPr lang="en-US" dirty="0" smtClean="0"/>
              <a:t>the robot measures the relative offset from its position to each landmark</a:t>
            </a: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Filter: Plant or Process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3/25/2011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describes how the system state changes as a function of time, control input, and noise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    state at time k</a:t>
            </a:r>
          </a:p>
          <a:p>
            <a:pPr lvl="1"/>
            <a:r>
              <a:rPr lang="en-US" dirty="0" smtClean="0"/>
              <a:t>    control inputs at time k</a:t>
            </a:r>
          </a:p>
          <a:p>
            <a:pPr lvl="1"/>
            <a:r>
              <a:rPr lang="en-US" dirty="0" smtClean="0"/>
              <a:t>    process noise at time k</a:t>
            </a:r>
          </a:p>
          <a:p>
            <a:pPr lvl="1"/>
            <a:r>
              <a:rPr lang="en-US" dirty="0" smtClean="0"/>
              <a:t>    state transition model or matrix</a:t>
            </a:r>
          </a:p>
          <a:p>
            <a:pPr lvl="1"/>
            <a:r>
              <a:rPr lang="en-US" dirty="0" smtClean="0"/>
              <a:t>    control-input model or matrix</a:t>
            </a:r>
            <a:endParaRPr lang="en-US" dirty="0"/>
          </a:p>
        </p:txBody>
      </p:sp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3276600" y="1981200"/>
          <a:ext cx="2590800" cy="457200"/>
        </p:xfrm>
        <a:graphic>
          <a:graphicData uri="http://schemas.openxmlformats.org/presentationml/2006/ole">
            <p:oleObj spid="_x0000_s73730" name="Equation" r:id="rId3" imgW="1295280" imgH="228600" progId="Equation.3">
              <p:embed/>
            </p:oleObj>
          </a:graphicData>
        </a:graphic>
      </p:graphicFrame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736600" y="3962400"/>
          <a:ext cx="330200" cy="304800"/>
        </p:xfrm>
        <a:graphic>
          <a:graphicData uri="http://schemas.openxmlformats.org/presentationml/2006/ole">
            <p:oleObj spid="_x0000_s73731" name="Equation" r:id="rId4" imgW="164880" imgH="152280" progId="Equation.3">
              <p:embed/>
            </p:oleObj>
          </a:graphicData>
        </a:graphic>
      </p:graphicFrame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711200" y="3048000"/>
          <a:ext cx="355600" cy="457200"/>
        </p:xfrm>
        <a:graphic>
          <a:graphicData uri="http://schemas.openxmlformats.org/presentationml/2006/ole">
            <p:oleObj spid="_x0000_s73732" name="Equation" r:id="rId5" imgW="177480" imgH="228600" progId="Equation.3">
              <p:embed/>
            </p:oleObj>
          </a:graphicData>
        </a:graphic>
      </p:graphicFrame>
      <p:graphicFrame>
        <p:nvGraphicFramePr>
          <p:cNvPr id="73733" name="Object 5"/>
          <p:cNvGraphicFramePr>
            <a:graphicFrameLocks noChangeAspect="1"/>
          </p:cNvGraphicFramePr>
          <p:nvPr/>
        </p:nvGraphicFramePr>
        <p:xfrm>
          <a:off x="736600" y="3505200"/>
          <a:ext cx="330200" cy="457200"/>
        </p:xfrm>
        <a:graphic>
          <a:graphicData uri="http://schemas.openxmlformats.org/presentationml/2006/ole">
            <p:oleObj spid="_x0000_s73733" name="Equation" r:id="rId6" imgW="164880" imgH="228600" progId="Equation.3">
              <p:embed/>
            </p:oleObj>
          </a:graphicData>
        </a:graphic>
      </p:graphicFrame>
      <p:graphicFrame>
        <p:nvGraphicFramePr>
          <p:cNvPr id="73734" name="Object 6"/>
          <p:cNvGraphicFramePr>
            <a:graphicFrameLocks noChangeAspect="1"/>
          </p:cNvGraphicFramePr>
          <p:nvPr/>
        </p:nvGraphicFramePr>
        <p:xfrm>
          <a:off x="711200" y="2667000"/>
          <a:ext cx="355600" cy="457200"/>
        </p:xfrm>
        <a:graphic>
          <a:graphicData uri="http://schemas.openxmlformats.org/presentationml/2006/ole">
            <p:oleObj spid="_x0000_s73734" name="Equation" r:id="rId7" imgW="177480" imgH="228600" progId="Equation.3">
              <p:embed/>
            </p:oleObj>
          </a:graphicData>
        </a:graphic>
      </p:graphicFrame>
      <p:graphicFrame>
        <p:nvGraphicFramePr>
          <p:cNvPr id="73735" name="Object 7"/>
          <p:cNvGraphicFramePr>
            <a:graphicFrameLocks noChangeAspect="1"/>
          </p:cNvGraphicFramePr>
          <p:nvPr/>
        </p:nvGraphicFramePr>
        <p:xfrm>
          <a:off x="762000" y="4419600"/>
          <a:ext cx="279400" cy="304800"/>
        </p:xfrm>
        <a:graphic>
          <a:graphicData uri="http://schemas.openxmlformats.org/presentationml/2006/ole">
            <p:oleObj spid="_x0000_s73735" name="Equation" r:id="rId8" imgW="139680" imgH="15228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Filter: 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3/25/2011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describes how sensor measurements vary as a function of the system state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     sensor measurement at time k</a:t>
            </a:r>
          </a:p>
          <a:p>
            <a:pPr lvl="1"/>
            <a:r>
              <a:rPr lang="en-US" dirty="0" smtClean="0"/>
              <a:t>     sensor noise at time k</a:t>
            </a:r>
          </a:p>
          <a:p>
            <a:pPr lvl="1"/>
            <a:r>
              <a:rPr lang="en-US" dirty="0" smtClean="0"/>
              <a:t>     observation model or matrix</a:t>
            </a:r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3708400" y="1981200"/>
          <a:ext cx="1727200" cy="457200"/>
        </p:xfrm>
        <a:graphic>
          <a:graphicData uri="http://schemas.openxmlformats.org/presentationml/2006/ole">
            <p:oleObj spid="_x0000_s58372" name="Equation" r:id="rId3" imgW="863280" imgH="228600" progId="Equation.3">
              <p:embed/>
            </p:oleObj>
          </a:graphicData>
        </a:graphic>
      </p:graphicFrame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762000" y="2667000"/>
          <a:ext cx="330200" cy="457200"/>
        </p:xfrm>
        <a:graphic>
          <a:graphicData uri="http://schemas.openxmlformats.org/presentationml/2006/ole">
            <p:oleObj spid="_x0000_s58373" name="Equation" r:id="rId4" imgW="164880" imgH="228600" progId="Equation.3">
              <p:embed/>
            </p:oleObj>
          </a:graphicData>
        </a:graphic>
      </p:graphicFrame>
      <p:graphicFrame>
        <p:nvGraphicFramePr>
          <p:cNvPr id="58374" name="Object 6"/>
          <p:cNvGraphicFramePr>
            <a:graphicFrameLocks noChangeAspect="1"/>
          </p:cNvGraphicFramePr>
          <p:nvPr/>
        </p:nvGraphicFramePr>
        <p:xfrm>
          <a:off x="736600" y="3048000"/>
          <a:ext cx="406400" cy="457200"/>
        </p:xfrm>
        <a:graphic>
          <a:graphicData uri="http://schemas.openxmlformats.org/presentationml/2006/ole">
            <p:oleObj spid="_x0000_s58374" name="Equation" r:id="rId5" imgW="203040" imgH="228600" progId="Equation.3">
              <p:embed/>
            </p:oleObj>
          </a:graphicData>
        </a:graphic>
      </p:graphicFrame>
      <p:graphicFrame>
        <p:nvGraphicFramePr>
          <p:cNvPr id="58375" name="Object 7"/>
          <p:cNvGraphicFramePr>
            <a:graphicFrameLocks noChangeAspect="1"/>
          </p:cNvGraphicFramePr>
          <p:nvPr/>
        </p:nvGraphicFramePr>
        <p:xfrm>
          <a:off x="762000" y="3505200"/>
          <a:ext cx="304800" cy="330200"/>
        </p:xfrm>
        <a:graphic>
          <a:graphicData uri="http://schemas.openxmlformats.org/presentationml/2006/ole">
            <p:oleObj spid="_x0000_s58375" name="Equation" r:id="rId6" imgW="152280" imgH="164880" progId="Equation.3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2802</TotalTime>
  <Words>338</Words>
  <Application>Microsoft Office PowerPoint</Application>
  <PresentationFormat>On-screen Show (4:3)</PresentationFormat>
  <Paragraphs>70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Origin</vt:lpstr>
      <vt:lpstr>Equation</vt:lpstr>
      <vt:lpstr>Day 30</vt:lpstr>
      <vt:lpstr>SLAM</vt:lpstr>
      <vt:lpstr>SLAM</vt:lpstr>
      <vt:lpstr>Online SLAM</vt:lpstr>
      <vt:lpstr>Online SLAM</vt:lpstr>
      <vt:lpstr>Landmark-Based SLAM</vt:lpstr>
      <vt:lpstr>A Simple Landmark-Based SLAM Problem</vt:lpstr>
      <vt:lpstr>Kalman Filter: Plant or Process Model</vt:lpstr>
      <vt:lpstr>Kalman Filter: Measurement Model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02</dc:title>
  <dc:creator>mab</dc:creator>
  <cp:lastModifiedBy>Burton Ma</cp:lastModifiedBy>
  <cp:revision>65</cp:revision>
  <dcterms:created xsi:type="dcterms:W3CDTF">2011-01-07T01:27:12Z</dcterms:created>
  <dcterms:modified xsi:type="dcterms:W3CDTF">2011-03-25T17:39:34Z</dcterms:modified>
</cp:coreProperties>
</file>